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7" r:id="rId2"/>
  </p:sldMasterIdLst>
  <p:notesMasterIdLst>
    <p:notesMasterId r:id="rId4"/>
  </p:notesMasterIdLst>
  <p:sldIdLst>
    <p:sldId id="29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33" autoAdjust="0"/>
  </p:normalViewPr>
  <p:slideViewPr>
    <p:cSldViewPr snapToGrid="0" snapToObjects="1">
      <p:cViewPr>
        <p:scale>
          <a:sx n="91" d="100"/>
          <a:sy n="91" d="100"/>
        </p:scale>
        <p:origin x="-558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-15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127E59-F5A4-4805-94C8-A23E14CBC194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356871-DF6B-4780-9B8F-58C9D16AE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680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Ideally</a:t>
            </a:r>
            <a:r>
              <a:rPr lang="en-US" baseline="0" dirty="0" smtClean="0"/>
              <a:t> Africa RISING aims to have a positive impact on each one of these aspects. It directly touches productivity and land management practices to protect environment, but indirectly it aims at touching all these aspects.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56871-DF6B-4780-9B8F-58C9D16AE5A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627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440673-4EED-4017-ACAA-BC1C4CDCC8EB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58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4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129" y="1346472"/>
            <a:ext cx="328140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rgbClr val="ED7D31">
                    <a:lumMod val="75000"/>
                  </a:srgbClr>
                </a:solidFill>
              </a:rPr>
              <a:t>Draft Sustainable Intensification Index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350" dirty="0">
                <a:solidFill>
                  <a:srgbClr val="ED7D31">
                    <a:lumMod val="75000"/>
                  </a:srgbClr>
                </a:solidFill>
              </a:rPr>
              <a:t>5 core S.I. domains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350" dirty="0">
                <a:solidFill>
                  <a:srgbClr val="ED7D31">
                    <a:lumMod val="75000"/>
                  </a:srgbClr>
                </a:solidFill>
              </a:rPr>
              <a:t>associated indicators for each domain</a:t>
            </a:r>
          </a:p>
        </p:txBody>
      </p:sp>
      <p:sp>
        <p:nvSpPr>
          <p:cNvPr id="7" name="Regular Pentagon 6"/>
          <p:cNvSpPr/>
          <p:nvPr/>
        </p:nvSpPr>
        <p:spPr>
          <a:xfrm>
            <a:off x="1736771" y="1284762"/>
            <a:ext cx="4720431" cy="4470200"/>
          </a:xfrm>
          <a:custGeom>
            <a:avLst/>
            <a:gdLst>
              <a:gd name="connsiteX0" fmla="*/ 7 w 6258296"/>
              <a:gd name="connsiteY0" fmla="*/ 2276619 h 5960282"/>
              <a:gd name="connsiteX1" fmla="*/ 3129148 w 6258296"/>
              <a:gd name="connsiteY1" fmla="*/ 0 h 5960282"/>
              <a:gd name="connsiteX2" fmla="*/ 6258289 w 6258296"/>
              <a:gd name="connsiteY2" fmla="*/ 2276619 h 5960282"/>
              <a:gd name="connsiteX3" fmla="*/ 5063064 w 6258296"/>
              <a:gd name="connsiteY3" fmla="*/ 5960267 h 5960282"/>
              <a:gd name="connsiteX4" fmla="*/ 1195232 w 6258296"/>
              <a:gd name="connsiteY4" fmla="*/ 5960267 h 5960282"/>
              <a:gd name="connsiteX5" fmla="*/ 7 w 6258296"/>
              <a:gd name="connsiteY5" fmla="*/ 2276619 h 5960282"/>
              <a:gd name="connsiteX0" fmla="*/ 0 w 6293908"/>
              <a:gd name="connsiteY0" fmla="*/ 2430998 h 5960267"/>
              <a:gd name="connsiteX1" fmla="*/ 3164767 w 6293908"/>
              <a:gd name="connsiteY1" fmla="*/ 0 h 5960267"/>
              <a:gd name="connsiteX2" fmla="*/ 6293908 w 6293908"/>
              <a:gd name="connsiteY2" fmla="*/ 2276619 h 5960267"/>
              <a:gd name="connsiteX3" fmla="*/ 5098683 w 6293908"/>
              <a:gd name="connsiteY3" fmla="*/ 5960267 h 5960267"/>
              <a:gd name="connsiteX4" fmla="*/ 1230851 w 6293908"/>
              <a:gd name="connsiteY4" fmla="*/ 5960267 h 5960267"/>
              <a:gd name="connsiteX5" fmla="*/ 0 w 6293908"/>
              <a:gd name="connsiteY5" fmla="*/ 2430998 h 5960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93908" h="5960267">
                <a:moveTo>
                  <a:pt x="0" y="2430998"/>
                </a:moveTo>
                <a:lnTo>
                  <a:pt x="3164767" y="0"/>
                </a:lnTo>
                <a:lnTo>
                  <a:pt x="6293908" y="2276619"/>
                </a:lnTo>
                <a:lnTo>
                  <a:pt x="5098683" y="5960267"/>
                </a:lnTo>
                <a:lnTo>
                  <a:pt x="1230851" y="5960267"/>
                </a:lnTo>
                <a:lnTo>
                  <a:pt x="0" y="2430998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455707" y="1400548"/>
            <a:ext cx="3420088" cy="3630873"/>
            <a:chOff x="3396347" y="795648"/>
            <a:chExt cx="4560117" cy="4841164"/>
          </a:xfrm>
        </p:grpSpPr>
        <p:sp>
          <p:nvSpPr>
            <p:cNvPr id="39" name="Regular Pentagon 38"/>
            <p:cNvSpPr/>
            <p:nvPr/>
          </p:nvSpPr>
          <p:spPr>
            <a:xfrm>
              <a:off x="3396347" y="795648"/>
              <a:ext cx="4560117" cy="4841164"/>
            </a:xfrm>
            <a:custGeom>
              <a:avLst/>
              <a:gdLst>
                <a:gd name="connsiteX0" fmla="*/ 4 w 3574472"/>
                <a:gd name="connsiteY0" fmla="*/ 1300308 h 3404259"/>
                <a:gd name="connsiteX1" fmla="*/ 1787236 w 3574472"/>
                <a:gd name="connsiteY1" fmla="*/ 0 h 3404259"/>
                <a:gd name="connsiteX2" fmla="*/ 3574468 w 3574472"/>
                <a:gd name="connsiteY2" fmla="*/ 1300308 h 3404259"/>
                <a:gd name="connsiteX3" fmla="*/ 2891806 w 3574472"/>
                <a:gd name="connsiteY3" fmla="*/ 3404250 h 3404259"/>
                <a:gd name="connsiteX4" fmla="*/ 682666 w 3574472"/>
                <a:gd name="connsiteY4" fmla="*/ 3404250 h 3404259"/>
                <a:gd name="connsiteX5" fmla="*/ 4 w 3574472"/>
                <a:gd name="connsiteY5" fmla="*/ 1300308 h 3404259"/>
                <a:gd name="connsiteX0" fmla="*/ 0 w 3574464"/>
                <a:gd name="connsiteY0" fmla="*/ 2440339 h 4544281"/>
                <a:gd name="connsiteX1" fmla="*/ 1834733 w 3574464"/>
                <a:gd name="connsiteY1" fmla="*/ 0 h 4544281"/>
                <a:gd name="connsiteX2" fmla="*/ 3574464 w 3574464"/>
                <a:gd name="connsiteY2" fmla="*/ 2440339 h 4544281"/>
                <a:gd name="connsiteX3" fmla="*/ 2891802 w 3574464"/>
                <a:gd name="connsiteY3" fmla="*/ 4544281 h 4544281"/>
                <a:gd name="connsiteX4" fmla="*/ 682662 w 3574464"/>
                <a:gd name="connsiteY4" fmla="*/ 4544281 h 4544281"/>
                <a:gd name="connsiteX5" fmla="*/ 0 w 3574464"/>
                <a:gd name="connsiteY5" fmla="*/ 2440339 h 4544281"/>
                <a:gd name="connsiteX0" fmla="*/ 0 w 3871347"/>
                <a:gd name="connsiteY0" fmla="*/ 2487840 h 4544281"/>
                <a:gd name="connsiteX1" fmla="*/ 2131616 w 3871347"/>
                <a:gd name="connsiteY1" fmla="*/ 0 h 4544281"/>
                <a:gd name="connsiteX2" fmla="*/ 3871347 w 3871347"/>
                <a:gd name="connsiteY2" fmla="*/ 2440339 h 4544281"/>
                <a:gd name="connsiteX3" fmla="*/ 3188685 w 3871347"/>
                <a:gd name="connsiteY3" fmla="*/ 4544281 h 4544281"/>
                <a:gd name="connsiteX4" fmla="*/ 979545 w 3871347"/>
                <a:gd name="connsiteY4" fmla="*/ 4544281 h 4544281"/>
                <a:gd name="connsiteX5" fmla="*/ 0 w 3871347"/>
                <a:gd name="connsiteY5" fmla="*/ 2487840 h 4544281"/>
                <a:gd name="connsiteX0" fmla="*/ 0 w 3871347"/>
                <a:gd name="connsiteY0" fmla="*/ 2487840 h 5054920"/>
                <a:gd name="connsiteX1" fmla="*/ 2131616 w 3871347"/>
                <a:gd name="connsiteY1" fmla="*/ 0 h 5054920"/>
                <a:gd name="connsiteX2" fmla="*/ 3871347 w 3871347"/>
                <a:gd name="connsiteY2" fmla="*/ 2440339 h 5054920"/>
                <a:gd name="connsiteX3" fmla="*/ 3188685 w 3871347"/>
                <a:gd name="connsiteY3" fmla="*/ 4544281 h 5054920"/>
                <a:gd name="connsiteX4" fmla="*/ 599535 w 3871347"/>
                <a:gd name="connsiteY4" fmla="*/ 5054920 h 5054920"/>
                <a:gd name="connsiteX5" fmla="*/ 0 w 3871347"/>
                <a:gd name="connsiteY5" fmla="*/ 2487840 h 5054920"/>
                <a:gd name="connsiteX0" fmla="*/ 0 w 3871347"/>
                <a:gd name="connsiteY0" fmla="*/ 2487840 h 5054920"/>
                <a:gd name="connsiteX1" fmla="*/ 2131616 w 3871347"/>
                <a:gd name="connsiteY1" fmla="*/ 0 h 5054920"/>
                <a:gd name="connsiteX2" fmla="*/ 3871347 w 3871347"/>
                <a:gd name="connsiteY2" fmla="*/ 2440339 h 5054920"/>
                <a:gd name="connsiteX3" fmla="*/ 2642420 w 3871347"/>
                <a:gd name="connsiteY3" fmla="*/ 3784261 h 5054920"/>
                <a:gd name="connsiteX4" fmla="*/ 599535 w 3871347"/>
                <a:gd name="connsiteY4" fmla="*/ 5054920 h 5054920"/>
                <a:gd name="connsiteX5" fmla="*/ 0 w 3871347"/>
                <a:gd name="connsiteY5" fmla="*/ 2487840 h 5054920"/>
                <a:gd name="connsiteX0" fmla="*/ 0 w 4655119"/>
                <a:gd name="connsiteY0" fmla="*/ 2487840 h 5054920"/>
                <a:gd name="connsiteX1" fmla="*/ 2131616 w 4655119"/>
                <a:gd name="connsiteY1" fmla="*/ 0 h 5054920"/>
                <a:gd name="connsiteX2" fmla="*/ 4655119 w 4655119"/>
                <a:gd name="connsiteY2" fmla="*/ 2262209 h 5054920"/>
                <a:gd name="connsiteX3" fmla="*/ 2642420 w 4655119"/>
                <a:gd name="connsiteY3" fmla="*/ 3784261 h 5054920"/>
                <a:gd name="connsiteX4" fmla="*/ 599535 w 4655119"/>
                <a:gd name="connsiteY4" fmla="*/ 5054920 h 5054920"/>
                <a:gd name="connsiteX5" fmla="*/ 0 w 4655119"/>
                <a:gd name="connsiteY5" fmla="*/ 2487840 h 5054920"/>
                <a:gd name="connsiteX0" fmla="*/ 0 w 4655119"/>
                <a:gd name="connsiteY0" fmla="*/ 2487840 h 5054920"/>
                <a:gd name="connsiteX1" fmla="*/ 2131616 w 4655119"/>
                <a:gd name="connsiteY1" fmla="*/ 0 h 5054920"/>
                <a:gd name="connsiteX2" fmla="*/ 4655119 w 4655119"/>
                <a:gd name="connsiteY2" fmla="*/ 2262209 h 5054920"/>
                <a:gd name="connsiteX3" fmla="*/ 2701797 w 4655119"/>
                <a:gd name="connsiteY3" fmla="*/ 3855513 h 5054920"/>
                <a:gd name="connsiteX4" fmla="*/ 599535 w 4655119"/>
                <a:gd name="connsiteY4" fmla="*/ 5054920 h 5054920"/>
                <a:gd name="connsiteX5" fmla="*/ 0 w 4655119"/>
                <a:gd name="connsiteY5" fmla="*/ 2487840 h 5054920"/>
                <a:gd name="connsiteX0" fmla="*/ 0 w 4595743"/>
                <a:gd name="connsiteY0" fmla="*/ 2487840 h 5054920"/>
                <a:gd name="connsiteX1" fmla="*/ 2131616 w 4595743"/>
                <a:gd name="connsiteY1" fmla="*/ 0 h 5054920"/>
                <a:gd name="connsiteX2" fmla="*/ 4595743 w 4595743"/>
                <a:gd name="connsiteY2" fmla="*/ 1917825 h 5054920"/>
                <a:gd name="connsiteX3" fmla="*/ 2701797 w 4595743"/>
                <a:gd name="connsiteY3" fmla="*/ 3855513 h 5054920"/>
                <a:gd name="connsiteX4" fmla="*/ 599535 w 4595743"/>
                <a:gd name="connsiteY4" fmla="*/ 5054920 h 5054920"/>
                <a:gd name="connsiteX5" fmla="*/ 0 w 4595743"/>
                <a:gd name="connsiteY5" fmla="*/ 2487840 h 5054920"/>
                <a:gd name="connsiteX0" fmla="*/ 0 w 4560117"/>
                <a:gd name="connsiteY0" fmla="*/ 2167207 h 5054920"/>
                <a:gd name="connsiteX1" fmla="*/ 2095990 w 4560117"/>
                <a:gd name="connsiteY1" fmla="*/ 0 h 5054920"/>
                <a:gd name="connsiteX2" fmla="*/ 4560117 w 4560117"/>
                <a:gd name="connsiteY2" fmla="*/ 1917825 h 5054920"/>
                <a:gd name="connsiteX3" fmla="*/ 2666171 w 4560117"/>
                <a:gd name="connsiteY3" fmla="*/ 3855513 h 5054920"/>
                <a:gd name="connsiteX4" fmla="*/ 563909 w 4560117"/>
                <a:gd name="connsiteY4" fmla="*/ 5054920 h 5054920"/>
                <a:gd name="connsiteX5" fmla="*/ 0 w 4560117"/>
                <a:gd name="connsiteY5" fmla="*/ 2167207 h 5054920"/>
                <a:gd name="connsiteX0" fmla="*/ 0 w 4560117"/>
                <a:gd name="connsiteY0" fmla="*/ 2167207 h 4841164"/>
                <a:gd name="connsiteX1" fmla="*/ 2095990 w 4560117"/>
                <a:gd name="connsiteY1" fmla="*/ 0 h 4841164"/>
                <a:gd name="connsiteX2" fmla="*/ 4560117 w 4560117"/>
                <a:gd name="connsiteY2" fmla="*/ 1917825 h 4841164"/>
                <a:gd name="connsiteX3" fmla="*/ 2666171 w 4560117"/>
                <a:gd name="connsiteY3" fmla="*/ 3855513 h 4841164"/>
                <a:gd name="connsiteX4" fmla="*/ 528283 w 4560117"/>
                <a:gd name="connsiteY4" fmla="*/ 4841164 h 4841164"/>
                <a:gd name="connsiteX5" fmla="*/ 0 w 4560117"/>
                <a:gd name="connsiteY5" fmla="*/ 2167207 h 4841164"/>
                <a:gd name="connsiteX0" fmla="*/ 0 w 4560117"/>
                <a:gd name="connsiteY0" fmla="*/ 2167207 h 4841164"/>
                <a:gd name="connsiteX1" fmla="*/ 2095990 w 4560117"/>
                <a:gd name="connsiteY1" fmla="*/ 0 h 4841164"/>
                <a:gd name="connsiteX2" fmla="*/ 4560117 w 4560117"/>
                <a:gd name="connsiteY2" fmla="*/ 1917825 h 4841164"/>
                <a:gd name="connsiteX3" fmla="*/ 2868051 w 4560117"/>
                <a:gd name="connsiteY3" fmla="*/ 3855513 h 4841164"/>
                <a:gd name="connsiteX4" fmla="*/ 528283 w 4560117"/>
                <a:gd name="connsiteY4" fmla="*/ 4841164 h 4841164"/>
                <a:gd name="connsiteX5" fmla="*/ 0 w 4560117"/>
                <a:gd name="connsiteY5" fmla="*/ 2167207 h 4841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60117" h="4841164">
                  <a:moveTo>
                    <a:pt x="0" y="2167207"/>
                  </a:moveTo>
                  <a:lnTo>
                    <a:pt x="2095990" y="0"/>
                  </a:lnTo>
                  <a:lnTo>
                    <a:pt x="4560117" y="1917825"/>
                  </a:lnTo>
                  <a:lnTo>
                    <a:pt x="2868051" y="3855513"/>
                  </a:lnTo>
                  <a:lnTo>
                    <a:pt x="528283" y="4841164"/>
                  </a:lnTo>
                  <a:lnTo>
                    <a:pt x="0" y="2167207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 rot="18788990">
              <a:off x="3684631" y="1696661"/>
              <a:ext cx="1089016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i="1" dirty="0">
                  <a:solidFill>
                    <a:srgbClr val="70AD47">
                      <a:lumMod val="75000"/>
                    </a:srgbClr>
                  </a:solidFill>
                </a:rPr>
                <a:t>System A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071693" y="1672114"/>
            <a:ext cx="2796635" cy="2907330"/>
            <a:chOff x="4217662" y="1157736"/>
            <a:chExt cx="3728846" cy="3876440"/>
          </a:xfrm>
        </p:grpSpPr>
        <p:sp>
          <p:nvSpPr>
            <p:cNvPr id="40" name="Regular Pentagon 39"/>
            <p:cNvSpPr/>
            <p:nvPr/>
          </p:nvSpPr>
          <p:spPr>
            <a:xfrm>
              <a:off x="4217662" y="1157736"/>
              <a:ext cx="3728846" cy="3876440"/>
            </a:xfrm>
            <a:custGeom>
              <a:avLst/>
              <a:gdLst>
                <a:gd name="connsiteX0" fmla="*/ 3 w 2386940"/>
                <a:gd name="connsiteY0" fmla="*/ 868312 h 2273276"/>
                <a:gd name="connsiteX1" fmla="*/ 1193470 w 2386940"/>
                <a:gd name="connsiteY1" fmla="*/ 0 h 2273276"/>
                <a:gd name="connsiteX2" fmla="*/ 2386937 w 2386940"/>
                <a:gd name="connsiteY2" fmla="*/ 868312 h 2273276"/>
                <a:gd name="connsiteX3" fmla="*/ 1931073 w 2386940"/>
                <a:gd name="connsiteY3" fmla="*/ 2273270 h 2273276"/>
                <a:gd name="connsiteX4" fmla="*/ 455867 w 2386940"/>
                <a:gd name="connsiteY4" fmla="*/ 2273270 h 2273276"/>
                <a:gd name="connsiteX5" fmla="*/ 3 w 2386940"/>
                <a:gd name="connsiteY5" fmla="*/ 868312 h 2273276"/>
                <a:gd name="connsiteX0" fmla="*/ 0 w 2386934"/>
                <a:gd name="connsiteY0" fmla="*/ 2352728 h 3757686"/>
                <a:gd name="connsiteX1" fmla="*/ 1205342 w 2386934"/>
                <a:gd name="connsiteY1" fmla="*/ 0 h 3757686"/>
                <a:gd name="connsiteX2" fmla="*/ 2386934 w 2386934"/>
                <a:gd name="connsiteY2" fmla="*/ 2352728 h 3757686"/>
                <a:gd name="connsiteX3" fmla="*/ 1931070 w 2386934"/>
                <a:gd name="connsiteY3" fmla="*/ 3757686 h 3757686"/>
                <a:gd name="connsiteX4" fmla="*/ 455864 w 2386934"/>
                <a:gd name="connsiteY4" fmla="*/ 3757686 h 3757686"/>
                <a:gd name="connsiteX5" fmla="*/ 0 w 2386934"/>
                <a:gd name="connsiteY5" fmla="*/ 2352728 h 3757686"/>
                <a:gd name="connsiteX0" fmla="*/ 0 w 2529438"/>
                <a:gd name="connsiteY0" fmla="*/ 2245850 h 3757686"/>
                <a:gd name="connsiteX1" fmla="*/ 1347846 w 2529438"/>
                <a:gd name="connsiteY1" fmla="*/ 0 h 3757686"/>
                <a:gd name="connsiteX2" fmla="*/ 2529438 w 2529438"/>
                <a:gd name="connsiteY2" fmla="*/ 2352728 h 3757686"/>
                <a:gd name="connsiteX3" fmla="*/ 2073574 w 2529438"/>
                <a:gd name="connsiteY3" fmla="*/ 3757686 h 3757686"/>
                <a:gd name="connsiteX4" fmla="*/ 598368 w 2529438"/>
                <a:gd name="connsiteY4" fmla="*/ 3757686 h 3757686"/>
                <a:gd name="connsiteX5" fmla="*/ 0 w 2529438"/>
                <a:gd name="connsiteY5" fmla="*/ 2245850 h 3757686"/>
                <a:gd name="connsiteX0" fmla="*/ 0 w 2529438"/>
                <a:gd name="connsiteY0" fmla="*/ 2245850 h 3757686"/>
                <a:gd name="connsiteX1" fmla="*/ 1347846 w 2529438"/>
                <a:gd name="connsiteY1" fmla="*/ 0 h 3757686"/>
                <a:gd name="connsiteX2" fmla="*/ 2529438 w 2529438"/>
                <a:gd name="connsiteY2" fmla="*/ 2352728 h 3757686"/>
                <a:gd name="connsiteX3" fmla="*/ 2073574 w 2529438"/>
                <a:gd name="connsiteY3" fmla="*/ 3757686 h 3757686"/>
                <a:gd name="connsiteX4" fmla="*/ 574617 w 2529438"/>
                <a:gd name="connsiteY4" fmla="*/ 3674558 h 3757686"/>
                <a:gd name="connsiteX5" fmla="*/ 0 w 2529438"/>
                <a:gd name="connsiteY5" fmla="*/ 2245850 h 3757686"/>
                <a:gd name="connsiteX0" fmla="*/ 0 w 2529438"/>
                <a:gd name="connsiteY0" fmla="*/ 2245850 h 3674558"/>
                <a:gd name="connsiteX1" fmla="*/ 1347846 w 2529438"/>
                <a:gd name="connsiteY1" fmla="*/ 0 h 3674558"/>
                <a:gd name="connsiteX2" fmla="*/ 2529438 w 2529438"/>
                <a:gd name="connsiteY2" fmla="*/ 2352728 h 3674558"/>
                <a:gd name="connsiteX3" fmla="*/ 1990447 w 2529438"/>
                <a:gd name="connsiteY3" fmla="*/ 3330175 h 3674558"/>
                <a:gd name="connsiteX4" fmla="*/ 574617 w 2529438"/>
                <a:gd name="connsiteY4" fmla="*/ 3674558 h 3674558"/>
                <a:gd name="connsiteX5" fmla="*/ 0 w 2529438"/>
                <a:gd name="connsiteY5" fmla="*/ 2245850 h 3674558"/>
                <a:gd name="connsiteX0" fmla="*/ 0 w 2529438"/>
                <a:gd name="connsiteY0" fmla="*/ 2245850 h 3674558"/>
                <a:gd name="connsiteX1" fmla="*/ 1347846 w 2529438"/>
                <a:gd name="connsiteY1" fmla="*/ 0 h 3674558"/>
                <a:gd name="connsiteX2" fmla="*/ 2529438 w 2529438"/>
                <a:gd name="connsiteY2" fmla="*/ 2352728 h 3674558"/>
                <a:gd name="connsiteX3" fmla="*/ 1907320 w 2529438"/>
                <a:gd name="connsiteY3" fmla="*/ 3342050 h 3674558"/>
                <a:gd name="connsiteX4" fmla="*/ 574617 w 2529438"/>
                <a:gd name="connsiteY4" fmla="*/ 3674558 h 3674558"/>
                <a:gd name="connsiteX5" fmla="*/ 0 w 2529438"/>
                <a:gd name="connsiteY5" fmla="*/ 2245850 h 3674558"/>
                <a:gd name="connsiteX0" fmla="*/ 0 w 3004451"/>
                <a:gd name="connsiteY0" fmla="*/ 2245850 h 3674558"/>
                <a:gd name="connsiteX1" fmla="*/ 1347846 w 3004451"/>
                <a:gd name="connsiteY1" fmla="*/ 0 h 3674558"/>
                <a:gd name="connsiteX2" fmla="*/ 3004451 w 3004451"/>
                <a:gd name="connsiteY2" fmla="*/ 2115221 h 3674558"/>
                <a:gd name="connsiteX3" fmla="*/ 1907320 w 3004451"/>
                <a:gd name="connsiteY3" fmla="*/ 3342050 h 3674558"/>
                <a:gd name="connsiteX4" fmla="*/ 574617 w 3004451"/>
                <a:gd name="connsiteY4" fmla="*/ 3674558 h 3674558"/>
                <a:gd name="connsiteX5" fmla="*/ 0 w 3004451"/>
                <a:gd name="connsiteY5" fmla="*/ 2245850 h 3674558"/>
                <a:gd name="connsiteX0" fmla="*/ 0 w 3004451"/>
                <a:gd name="connsiteY0" fmla="*/ 2245850 h 3674558"/>
                <a:gd name="connsiteX1" fmla="*/ 1347846 w 3004451"/>
                <a:gd name="connsiteY1" fmla="*/ 0 h 3674558"/>
                <a:gd name="connsiteX2" fmla="*/ 3004451 w 3004451"/>
                <a:gd name="connsiteY2" fmla="*/ 2115221 h 3674558"/>
                <a:gd name="connsiteX3" fmla="*/ 2014198 w 3004451"/>
                <a:gd name="connsiteY3" fmla="*/ 3294549 h 3674558"/>
                <a:gd name="connsiteX4" fmla="*/ 574617 w 3004451"/>
                <a:gd name="connsiteY4" fmla="*/ 3674558 h 3674558"/>
                <a:gd name="connsiteX5" fmla="*/ 0 w 3004451"/>
                <a:gd name="connsiteY5" fmla="*/ 2245850 h 3674558"/>
                <a:gd name="connsiteX0" fmla="*/ 0 w 3004451"/>
                <a:gd name="connsiteY0" fmla="*/ 2245850 h 3674558"/>
                <a:gd name="connsiteX1" fmla="*/ 1347846 w 3004451"/>
                <a:gd name="connsiteY1" fmla="*/ 0 h 3674558"/>
                <a:gd name="connsiteX2" fmla="*/ 3004451 w 3004451"/>
                <a:gd name="connsiteY2" fmla="*/ 2115221 h 3674558"/>
                <a:gd name="connsiteX3" fmla="*/ 2014198 w 3004451"/>
                <a:gd name="connsiteY3" fmla="*/ 3294549 h 3674558"/>
                <a:gd name="connsiteX4" fmla="*/ 372736 w 3004451"/>
                <a:gd name="connsiteY4" fmla="*/ 3674558 h 3674558"/>
                <a:gd name="connsiteX5" fmla="*/ 0 w 3004451"/>
                <a:gd name="connsiteY5" fmla="*/ 2245850 h 3674558"/>
                <a:gd name="connsiteX0" fmla="*/ 0 w 3075703"/>
                <a:gd name="connsiteY0" fmla="*/ 1913341 h 3674558"/>
                <a:gd name="connsiteX1" fmla="*/ 1419098 w 3075703"/>
                <a:gd name="connsiteY1" fmla="*/ 0 h 3674558"/>
                <a:gd name="connsiteX2" fmla="*/ 3075703 w 3075703"/>
                <a:gd name="connsiteY2" fmla="*/ 2115221 h 3674558"/>
                <a:gd name="connsiteX3" fmla="*/ 2085450 w 3075703"/>
                <a:gd name="connsiteY3" fmla="*/ 3294549 h 3674558"/>
                <a:gd name="connsiteX4" fmla="*/ 443988 w 3075703"/>
                <a:gd name="connsiteY4" fmla="*/ 3674558 h 3674558"/>
                <a:gd name="connsiteX5" fmla="*/ 0 w 3075703"/>
                <a:gd name="connsiteY5" fmla="*/ 1913341 h 3674558"/>
                <a:gd name="connsiteX0" fmla="*/ 0 w 3871350"/>
                <a:gd name="connsiteY0" fmla="*/ 1913341 h 3674558"/>
                <a:gd name="connsiteX1" fmla="*/ 1419098 w 3871350"/>
                <a:gd name="connsiteY1" fmla="*/ 0 h 3674558"/>
                <a:gd name="connsiteX2" fmla="*/ 3871350 w 3871350"/>
                <a:gd name="connsiteY2" fmla="*/ 1557080 h 3674558"/>
                <a:gd name="connsiteX3" fmla="*/ 2085450 w 3871350"/>
                <a:gd name="connsiteY3" fmla="*/ 3294549 h 3674558"/>
                <a:gd name="connsiteX4" fmla="*/ 443988 w 3871350"/>
                <a:gd name="connsiteY4" fmla="*/ 3674558 h 3674558"/>
                <a:gd name="connsiteX5" fmla="*/ 0 w 3871350"/>
                <a:gd name="connsiteY5" fmla="*/ 1913341 h 3674558"/>
                <a:gd name="connsiteX0" fmla="*/ 0 w 3728846"/>
                <a:gd name="connsiteY0" fmla="*/ 2020219 h 3674558"/>
                <a:gd name="connsiteX1" fmla="*/ 1276594 w 3728846"/>
                <a:gd name="connsiteY1" fmla="*/ 0 h 3674558"/>
                <a:gd name="connsiteX2" fmla="*/ 3728846 w 3728846"/>
                <a:gd name="connsiteY2" fmla="*/ 1557080 h 3674558"/>
                <a:gd name="connsiteX3" fmla="*/ 1942946 w 3728846"/>
                <a:gd name="connsiteY3" fmla="*/ 3294549 h 3674558"/>
                <a:gd name="connsiteX4" fmla="*/ 301484 w 3728846"/>
                <a:gd name="connsiteY4" fmla="*/ 3674558 h 3674558"/>
                <a:gd name="connsiteX5" fmla="*/ 0 w 3728846"/>
                <a:gd name="connsiteY5" fmla="*/ 2020219 h 3674558"/>
                <a:gd name="connsiteX0" fmla="*/ 0 w 3728846"/>
                <a:gd name="connsiteY0" fmla="*/ 2020219 h 3674558"/>
                <a:gd name="connsiteX1" fmla="*/ 1276594 w 3728846"/>
                <a:gd name="connsiteY1" fmla="*/ 0 h 3674558"/>
                <a:gd name="connsiteX2" fmla="*/ 3728846 w 3728846"/>
                <a:gd name="connsiteY2" fmla="*/ 1557080 h 3674558"/>
                <a:gd name="connsiteX3" fmla="*/ 2132952 w 3728846"/>
                <a:gd name="connsiteY3" fmla="*/ 3615183 h 3674558"/>
                <a:gd name="connsiteX4" fmla="*/ 301484 w 3728846"/>
                <a:gd name="connsiteY4" fmla="*/ 3674558 h 3674558"/>
                <a:gd name="connsiteX5" fmla="*/ 0 w 3728846"/>
                <a:gd name="connsiteY5" fmla="*/ 2020219 h 3674558"/>
                <a:gd name="connsiteX0" fmla="*/ 0 w 3728846"/>
                <a:gd name="connsiteY0" fmla="*/ 2020219 h 3876440"/>
                <a:gd name="connsiteX1" fmla="*/ 1276594 w 3728846"/>
                <a:gd name="connsiteY1" fmla="*/ 0 h 3876440"/>
                <a:gd name="connsiteX2" fmla="*/ 3728846 w 3728846"/>
                <a:gd name="connsiteY2" fmla="*/ 1557080 h 3876440"/>
                <a:gd name="connsiteX3" fmla="*/ 2370458 w 3728846"/>
                <a:gd name="connsiteY3" fmla="*/ 3876440 h 3876440"/>
                <a:gd name="connsiteX4" fmla="*/ 301484 w 3728846"/>
                <a:gd name="connsiteY4" fmla="*/ 3674558 h 3876440"/>
                <a:gd name="connsiteX5" fmla="*/ 0 w 3728846"/>
                <a:gd name="connsiteY5" fmla="*/ 2020219 h 3876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28846" h="3876440">
                  <a:moveTo>
                    <a:pt x="0" y="2020219"/>
                  </a:moveTo>
                  <a:lnTo>
                    <a:pt x="1276594" y="0"/>
                  </a:lnTo>
                  <a:lnTo>
                    <a:pt x="3728846" y="1557080"/>
                  </a:lnTo>
                  <a:lnTo>
                    <a:pt x="2370458" y="3876440"/>
                  </a:lnTo>
                  <a:lnTo>
                    <a:pt x="301484" y="3674558"/>
                  </a:lnTo>
                  <a:lnTo>
                    <a:pt x="0" y="2020219"/>
                  </a:lnTo>
                  <a:close/>
                </a:path>
              </a:pathLst>
            </a:custGeom>
            <a:noFill/>
            <a:ln w="6350">
              <a:solidFill>
                <a:srgbClr val="C0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 rot="18105192">
              <a:off x="4081266" y="2104428"/>
              <a:ext cx="108260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i="1" dirty="0">
                  <a:solidFill>
                    <a:srgbClr val="ED7D31">
                      <a:lumMod val="75000"/>
                    </a:srgbClr>
                  </a:solidFill>
                </a:rPr>
                <a:t>System B</a:t>
              </a: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184630" y="4210116"/>
            <a:ext cx="2011513" cy="13388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softEdge rad="31750"/>
          </a:effectLst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rgbClr val="70AD47">
                    <a:lumMod val="75000"/>
                  </a:srgbClr>
                </a:solidFill>
              </a:rPr>
              <a:t>EXTERNAL FACTORS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70AD47">
                    <a:lumMod val="75000"/>
                  </a:srgbClr>
                </a:solidFill>
              </a:rPr>
              <a:t>markets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70AD47">
                    <a:lumMod val="75000"/>
                  </a:srgbClr>
                </a:solidFill>
              </a:rPr>
              <a:t>policy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70AD47">
                    <a:lumMod val="75000"/>
                  </a:srgbClr>
                </a:solidFill>
              </a:rPr>
              <a:t>infrastructure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70AD47">
                    <a:lumMod val="75000"/>
                  </a:srgbClr>
                </a:solidFill>
              </a:rPr>
              <a:t>farmer preference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70AD47">
                    <a:lumMod val="75000"/>
                  </a:srgbClr>
                </a:solidFill>
              </a:rPr>
              <a:t>development priorities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108385" y="990364"/>
            <a:ext cx="8881721" cy="5043546"/>
            <a:chOff x="1477847" y="177485"/>
            <a:chExt cx="11842294" cy="6724727"/>
          </a:xfrm>
        </p:grpSpPr>
        <p:grpSp>
          <p:nvGrpSpPr>
            <p:cNvPr id="50" name="Group 49"/>
            <p:cNvGrpSpPr/>
            <p:nvPr/>
          </p:nvGrpSpPr>
          <p:grpSpPr>
            <a:xfrm>
              <a:off x="1477847" y="177485"/>
              <a:ext cx="11842294" cy="6724727"/>
              <a:chOff x="254709" y="260610"/>
              <a:chExt cx="11842294" cy="6724727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2740588" y="695042"/>
                <a:ext cx="5444120" cy="5155526"/>
                <a:chOff x="2315694" y="570015"/>
                <a:chExt cx="6293908" cy="5960267"/>
              </a:xfrm>
            </p:grpSpPr>
            <p:cxnSp>
              <p:nvCxnSpPr>
                <p:cNvPr id="9" name="Straight Connector 8"/>
                <p:cNvCxnSpPr>
                  <a:stCxn id="7" idx="1"/>
                </p:cNvCxnSpPr>
                <p:nvPr/>
              </p:nvCxnSpPr>
              <p:spPr>
                <a:xfrm flipH="1">
                  <a:off x="5462648" y="570015"/>
                  <a:ext cx="17813" cy="3194463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50000"/>
                    </a:schemeClr>
                  </a:solidFill>
                  <a:headEnd type="stealth" w="lg" len="lg"/>
                  <a:tailEnd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>
                  <a:stCxn id="7" idx="2"/>
                </p:cNvCxnSpPr>
                <p:nvPr/>
              </p:nvCxnSpPr>
              <p:spPr>
                <a:xfrm flipH="1">
                  <a:off x="5480461" y="2846634"/>
                  <a:ext cx="3129141" cy="91784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50000"/>
                    </a:schemeClr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>
                  <a:stCxn id="7" idx="0"/>
                </p:cNvCxnSpPr>
                <p:nvPr/>
              </p:nvCxnSpPr>
              <p:spPr>
                <a:xfrm>
                  <a:off x="2315694" y="3001013"/>
                  <a:ext cx="3155860" cy="763465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50000"/>
                    </a:schemeClr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>
                  <a:stCxn id="7" idx="4"/>
                </p:cNvCxnSpPr>
                <p:nvPr/>
              </p:nvCxnSpPr>
              <p:spPr>
                <a:xfrm flipV="1">
                  <a:off x="3546545" y="3764478"/>
                  <a:ext cx="1925009" cy="276580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50000"/>
                    </a:schemeClr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>
                  <a:stCxn id="7" idx="3"/>
                </p:cNvCxnSpPr>
                <p:nvPr/>
              </p:nvCxnSpPr>
              <p:spPr>
                <a:xfrm flipH="1" flipV="1">
                  <a:off x="5471554" y="3764478"/>
                  <a:ext cx="1942823" cy="276580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50000"/>
                    </a:schemeClr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9" name="Group 48"/>
              <p:cNvGrpSpPr/>
              <p:nvPr/>
            </p:nvGrpSpPr>
            <p:grpSpPr>
              <a:xfrm>
                <a:off x="254709" y="260610"/>
                <a:ext cx="11842294" cy="6724727"/>
                <a:chOff x="254709" y="260610"/>
                <a:chExt cx="11842294" cy="6724727"/>
              </a:xfrm>
            </p:grpSpPr>
            <p:sp>
              <p:nvSpPr>
                <p:cNvPr id="33" name="TextBox 32"/>
                <p:cNvSpPr txBox="1"/>
                <p:nvPr/>
              </p:nvSpPr>
              <p:spPr>
                <a:xfrm>
                  <a:off x="4448070" y="260610"/>
                  <a:ext cx="2004908" cy="492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rgbClr val="5B9BD5">
                          <a:lumMod val="50000"/>
                        </a:srgbClr>
                      </a:solidFill>
                    </a:rPr>
                    <a:t>1) </a:t>
                  </a:r>
                  <a:r>
                    <a:rPr lang="en-US" b="1" u="sng" dirty="0">
                      <a:solidFill>
                        <a:srgbClr val="5B9BD5">
                          <a:lumMod val="50000"/>
                        </a:srgbClr>
                      </a:solidFill>
                    </a:rPr>
                    <a:t>ECONOMIC</a:t>
                  </a: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8184705" y="2416842"/>
                  <a:ext cx="1992683" cy="13234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>
                      <a:solidFill>
                        <a:srgbClr val="5B9BD5">
                          <a:lumMod val="50000"/>
                        </a:srgbClr>
                      </a:solidFill>
                    </a:rPr>
                    <a:t>2) </a:t>
                  </a:r>
                  <a:r>
                    <a:rPr lang="en-US" b="1" u="sng" dirty="0">
                      <a:solidFill>
                        <a:srgbClr val="5B9BD5">
                          <a:lumMod val="50000"/>
                        </a:srgbClr>
                      </a:solidFill>
                    </a:rPr>
                    <a:t>HUMAN</a:t>
                  </a:r>
                </a:p>
                <a:p>
                  <a:pPr marL="600075" lvl="1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education</a:t>
                  </a:r>
                </a:p>
                <a:p>
                  <a:pPr marL="600075" lvl="1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health</a:t>
                  </a:r>
                </a:p>
                <a:p>
                  <a:pPr marL="600075" lvl="1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nutrition</a:t>
                  </a: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5679780" y="5782168"/>
                  <a:ext cx="2830860" cy="492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rgbClr val="5B9BD5">
                          <a:lumMod val="50000"/>
                        </a:srgbClr>
                      </a:solidFill>
                    </a:rPr>
                    <a:t>3) </a:t>
                  </a:r>
                  <a:r>
                    <a:rPr lang="en-US" b="1" u="sng" dirty="0">
                      <a:solidFill>
                        <a:srgbClr val="5B9BD5">
                          <a:lumMod val="50000"/>
                        </a:srgbClr>
                      </a:solidFill>
                    </a:rPr>
                    <a:t>ENVIRONMENTAL</a:t>
                  </a: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2415433" y="5633887"/>
                  <a:ext cx="1481603" cy="492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rgbClr val="5B9BD5">
                          <a:lumMod val="50000"/>
                        </a:srgbClr>
                      </a:solidFill>
                    </a:rPr>
                    <a:t>4) </a:t>
                  </a:r>
                  <a:r>
                    <a:rPr lang="en-US" b="1" u="sng" dirty="0">
                      <a:solidFill>
                        <a:srgbClr val="5B9BD5">
                          <a:lumMod val="50000"/>
                        </a:srgbClr>
                      </a:solidFill>
                    </a:rPr>
                    <a:t>SOCIAL</a:t>
                  </a: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254709" y="2517335"/>
                  <a:ext cx="2545971" cy="13234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b="1" dirty="0">
                      <a:solidFill>
                        <a:srgbClr val="5B9BD5">
                          <a:lumMod val="50000"/>
                        </a:srgbClr>
                      </a:solidFill>
                    </a:rPr>
                    <a:t>5) </a:t>
                  </a:r>
                  <a:r>
                    <a:rPr lang="en-US" b="1" u="sng" dirty="0">
                      <a:solidFill>
                        <a:srgbClr val="5B9BD5">
                          <a:lumMod val="50000"/>
                        </a:srgbClr>
                      </a:solidFill>
                    </a:rPr>
                    <a:t>PRODUCTIVITY</a:t>
                  </a:r>
                </a:p>
                <a:p>
                  <a:pPr marL="600075" lvl="1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yield</a:t>
                  </a:r>
                </a:p>
                <a:p>
                  <a:pPr marL="600075" lvl="1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total factor productivity</a:t>
                  </a: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8378672" y="5754230"/>
                  <a:ext cx="3718331" cy="123110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 smtClean="0">
                      <a:solidFill>
                        <a:srgbClr val="5B9BD5">
                          <a:lumMod val="50000"/>
                        </a:srgbClr>
                      </a:solidFill>
                    </a:rPr>
                    <a:t>soil composition</a:t>
                  </a:r>
                  <a:endParaRPr lang="en-US" sz="1350" dirty="0">
                    <a:solidFill>
                      <a:srgbClr val="5B9BD5">
                        <a:lumMod val="50000"/>
                      </a:srgbClr>
                    </a:solidFill>
                  </a:endParaRPr>
                </a:p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erosion</a:t>
                  </a:r>
                </a:p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water use efficiency</a:t>
                  </a:r>
                </a:p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 smtClean="0">
                      <a:solidFill>
                        <a:srgbClr val="5B9BD5">
                          <a:lumMod val="50000"/>
                        </a:srgbClr>
                      </a:solidFill>
                    </a:rPr>
                    <a:t>Land use</a:t>
                  </a:r>
                  <a:endParaRPr lang="en-US" sz="1350" dirty="0">
                    <a:solidFill>
                      <a:srgbClr val="5B9BD5">
                        <a:lumMod val="50000"/>
                      </a:srgbClr>
                    </a:solidFill>
                  </a:endParaRPr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3114989" y="5989094"/>
                  <a:ext cx="2833303" cy="95410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farmer groups</a:t>
                  </a:r>
                </a:p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social capital</a:t>
                  </a:r>
                </a:p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gender equity</a:t>
                  </a:r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>
                  <a:off x="6369521" y="316669"/>
                  <a:ext cx="1532795" cy="67710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income</a:t>
                  </a:r>
                </a:p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poverty</a:t>
                  </a:r>
                </a:p>
              </p:txBody>
            </p:sp>
          </p:grpSp>
        </p:grpSp>
        <p:sp>
          <p:nvSpPr>
            <p:cNvPr id="52" name="Oval 51"/>
            <p:cNvSpPr/>
            <p:nvPr/>
          </p:nvSpPr>
          <p:spPr>
            <a:xfrm>
              <a:off x="6614536" y="3303821"/>
              <a:ext cx="130650" cy="13065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073188" y="1359527"/>
            <a:ext cx="227567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From Sustainable Intensification Workshop, Accra, July 2013</a:t>
            </a:r>
          </a:p>
        </p:txBody>
      </p:sp>
      <p:sp>
        <p:nvSpPr>
          <p:cNvPr id="30" name="Title 2"/>
          <p:cNvSpPr txBox="1">
            <a:spLocks/>
          </p:cNvSpPr>
          <p:nvPr/>
        </p:nvSpPr>
        <p:spPr>
          <a:xfrm>
            <a:off x="1108385" y="274638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bg1"/>
                </a:solidFill>
              </a:rPr>
              <a:t>SI domains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68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666</TotalTime>
  <Words>115</Words>
  <Application>Microsoft Office PowerPoint</Application>
  <PresentationFormat>On-screen Show (4:3)</PresentationFormat>
  <Paragraphs>34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Africa RISING presentation_template</vt:lpstr>
      <vt:lpstr>1_Custom Design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Nutritional Outcomes</dc:title>
  <dc:creator>Peter Thorne</dc:creator>
  <cp:lastModifiedBy>Odhong, Jonathan (IITA)</cp:lastModifiedBy>
  <cp:revision>66</cp:revision>
  <dcterms:created xsi:type="dcterms:W3CDTF">2015-06-03T20:11:20Z</dcterms:created>
  <dcterms:modified xsi:type="dcterms:W3CDTF">2016-02-26T13:05:06Z</dcterms:modified>
</cp:coreProperties>
</file>